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E0F8"/>
          </a:solidFill>
        </a:fill>
      </a:tcStyle>
    </a:wholeTbl>
    <a:band2H>
      <a:tcTxStyle b="def" i="def"/>
      <a:tcStyle>
        <a:tcBdr/>
        <a:fill>
          <a:solidFill>
            <a:srgbClr val="E7F0FC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ightingOverlay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/>
          <p:nvPr>
            <p:ph type="title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914400" y="2366962"/>
            <a:ext cx="10363200" cy="34242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LightingOverlay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Droplets-HD-Content-R1d.png" descr="Droplets-HD-Content-R1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>
            <p:ph type="title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108" name="Shape 108"/>
          <p:cNvSpPr/>
          <p:nvPr>
            <p:ph type="body" idx="1"/>
          </p:nvPr>
        </p:nvSpPr>
        <p:spPr>
          <a:xfrm>
            <a:off x="914400" y="2366962"/>
            <a:ext cx="10363200" cy="34242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LightingOverlay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Droplets-HD-Content-R1d.png" descr="Droplets-HD-Content-R1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>
            <p:ph type="title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119" name="Shape 119"/>
          <p:cNvSpPr/>
          <p:nvPr>
            <p:ph type="body" idx="1"/>
          </p:nvPr>
        </p:nvSpPr>
        <p:spPr>
          <a:xfrm>
            <a:off x="914400" y="2366962"/>
            <a:ext cx="10363200" cy="34242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0" name="Shape 1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LightingOverlay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Droplets-HD-Content-R1d.png" descr="Droplets-HD-Content-R1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>
            <p:ph type="title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130" name="Shape 130"/>
          <p:cNvSpPr/>
          <p:nvPr>
            <p:ph type="body" idx="1"/>
          </p:nvPr>
        </p:nvSpPr>
        <p:spPr>
          <a:xfrm>
            <a:off x="914400" y="2366962"/>
            <a:ext cx="10363200" cy="34242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1" name="Shape 1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LightingOverlay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Droplets-HD-Content-R1d.png" descr="Droplets-HD-Content-R1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1001712" y="447992"/>
            <a:ext cx="60960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8000"/>
            </a:lvl1pPr>
          </a:lstStyle>
          <a:p>
            <a:pPr/>
            <a:r>
              <a:t>“</a:t>
            </a:r>
          </a:p>
        </p:txBody>
      </p:sp>
      <p:sp>
        <p:nvSpPr>
          <p:cNvPr id="141" name="Shape 141"/>
          <p:cNvSpPr/>
          <p:nvPr/>
        </p:nvSpPr>
        <p:spPr>
          <a:xfrm>
            <a:off x="10556875" y="2687955"/>
            <a:ext cx="609600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 defTabSz="914400">
              <a:defRPr sz="8000"/>
            </a:lvl1pPr>
          </a:lstStyle>
          <a:p>
            <a:pPr/>
            <a:r>
              <a:t>”</a:t>
            </a:r>
          </a:p>
        </p:txBody>
      </p:sp>
      <p:sp>
        <p:nvSpPr>
          <p:cNvPr id="142" name="Shape 142"/>
          <p:cNvSpPr/>
          <p:nvPr>
            <p:ph type="title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143" name="Shape 143"/>
          <p:cNvSpPr/>
          <p:nvPr>
            <p:ph type="body" idx="1"/>
          </p:nvPr>
        </p:nvSpPr>
        <p:spPr>
          <a:xfrm>
            <a:off x="914400" y="2366962"/>
            <a:ext cx="10363200" cy="34242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4" name="Shape 1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LightingOverlay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Droplets-HD-Content-R1d.png" descr="Droplets-HD-Content-R1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>
            <p:ph type="title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154" name="Shape 154"/>
          <p:cNvSpPr/>
          <p:nvPr>
            <p:ph type="body" idx="1"/>
          </p:nvPr>
        </p:nvSpPr>
        <p:spPr>
          <a:xfrm>
            <a:off x="914400" y="2366962"/>
            <a:ext cx="10363200" cy="34242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5" name="Shape 1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LightingOverlay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Droplets-HD-Content-R1d.png" descr="Droplets-HD-Content-R1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>
            <p:ph type="title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xfrm>
            <a:off x="914400" y="2366962"/>
            <a:ext cx="10363200" cy="34242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6" name="Shape 1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LightingOverlay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Droplets-HD-Content-R1d.png" descr="Droplets-HD-Content-R1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LightingOverlay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Droplets-HD-Content-R1d.png" descr="Droplets-HD-Content-R1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>
            <p:ph type="title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xfrm>
            <a:off x="914400" y="2366962"/>
            <a:ext cx="10363200" cy="34242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6" name="Shape 1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LightingOverlay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Droplets-HD-Content-R1d.png" descr="Droplets-HD-Content-R1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>
            <p:ph type="title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196" name="Shape 196"/>
          <p:cNvSpPr/>
          <p:nvPr>
            <p:ph type="body" idx="1"/>
          </p:nvPr>
        </p:nvSpPr>
        <p:spPr>
          <a:xfrm>
            <a:off x="914400" y="2366962"/>
            <a:ext cx="10363200" cy="34242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7" name="Shape 1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LightingOverlay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Droplets-HD-Content-R1d.png" descr="Droplets-HD-Content-R1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LightingOverlay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Droplets-HD-Content-R1d.png" descr="Droplets-HD-Content-R1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>
            <p:ph type="title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xfrm>
            <a:off x="914400" y="2366962"/>
            <a:ext cx="10363200" cy="34242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LightingOverlay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Droplets-HD-Content-R1d.png" descr="Droplets-HD-Content-R1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 52"/>
          <p:cNvSpPr/>
          <p:nvPr>
            <p:ph type="title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xfrm>
            <a:off x="914400" y="2366962"/>
            <a:ext cx="10363200" cy="34242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LightingOverlay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Droplets-HD-Content-R1d.png" descr="Droplets-HD-Content-R1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/>
          <p:nvPr>
            <p:ph type="title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64" name="Shape 64"/>
          <p:cNvSpPr/>
          <p:nvPr>
            <p:ph type="body" idx="1"/>
          </p:nvPr>
        </p:nvSpPr>
        <p:spPr>
          <a:xfrm>
            <a:off x="914400" y="2366962"/>
            <a:ext cx="10363200" cy="34242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LightingOverlay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Droplets-HD-Content-R1d.png" descr="Droplets-HD-Content-R1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>
            <p:ph type="title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75" name="Shape 75"/>
          <p:cNvSpPr/>
          <p:nvPr>
            <p:ph type="body" idx="1"/>
          </p:nvPr>
        </p:nvSpPr>
        <p:spPr>
          <a:xfrm>
            <a:off x="914400" y="2366962"/>
            <a:ext cx="10363200" cy="34242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LightingOverlay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Droplets-HD-Content-R1d.png" descr="Droplets-HD-Content-R1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>
            <p:ph type="title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86" name="Shape 86"/>
          <p:cNvSpPr/>
          <p:nvPr>
            <p:ph type="body" idx="1"/>
          </p:nvPr>
        </p:nvSpPr>
        <p:spPr>
          <a:xfrm>
            <a:off x="914400" y="2366962"/>
            <a:ext cx="10363200" cy="34242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7" name="Shape 8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LightingOverlay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Droplets-HD-Content-R1d.png" descr="Droplets-HD-Content-R1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>
            <p:ph type="title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97" name="Shape 97"/>
          <p:cNvSpPr/>
          <p:nvPr>
            <p:ph type="body" idx="1"/>
          </p:nvPr>
        </p:nvSpPr>
        <p:spPr>
          <a:xfrm>
            <a:off x="914400" y="2366962"/>
            <a:ext cx="10363200" cy="34242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8B8B8"/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ghtingOverlay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Droplets-HD-Title-R1d.png" descr="Droplets-HD-Title-R1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标题文本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11033313" y="5950267"/>
            <a:ext cx="244287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 defTabSz="914400">
              <a:defRPr sz="10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45720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91440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137160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182880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711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1200150" marR="0" indent="-28575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1698171" marR="0" indent="-326571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20828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25400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2997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34544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39116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Relationship Id="rId3" Type="http://schemas.openxmlformats.org/officeDocument/2006/relationships/image" Target="../media/image4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 idx="4294967295"/>
          </p:nvPr>
        </p:nvSpPr>
        <p:spPr>
          <a:xfrm>
            <a:off x="1317625" y="993775"/>
            <a:ext cx="9556750" cy="424656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>
              <a:defRPr b="1">
                <a:solidFill>
                  <a:srgbClr val="0B5484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CHALLENGE 5</a:t>
            </a:r>
            <a:br/>
            <a:br/>
            <a:r>
              <a:rPr sz="4400"/>
              <a:t> Steering the Car</a:t>
            </a:r>
            <a:br>
              <a:rPr sz="4400"/>
            </a:br>
            <a:br>
              <a:rPr sz="4400"/>
            </a:br>
            <a:br>
              <a:rPr sz="4400"/>
            </a:br>
          </a:p>
        </p:txBody>
      </p:sp>
      <p:sp>
        <p:nvSpPr>
          <p:cNvPr id="207" name="Shape 207"/>
          <p:cNvSpPr/>
          <p:nvPr>
            <p:ph type="body" sz="quarter" idx="4294967295"/>
          </p:nvPr>
        </p:nvSpPr>
        <p:spPr>
          <a:xfrm>
            <a:off x="1751012" y="4786312"/>
            <a:ext cx="8689976" cy="9096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algn="ctr">
              <a:lnSpc>
                <a:spcPct val="100000"/>
              </a:lnSpc>
              <a:buSzTx/>
              <a:buNone/>
              <a:defRPr sz="2200"/>
            </a:pPr>
            <a:r>
              <a:t>Group 3</a:t>
            </a:r>
          </a:p>
          <a:p>
            <a:pPr marL="0" indent="0" algn="ctr">
              <a:lnSpc>
                <a:spcPct val="100000"/>
              </a:lnSpc>
              <a:buSzTx/>
              <a:buNone/>
              <a:defRPr sz="2200"/>
            </a:pPr>
            <a:r>
              <a:t>Aoshuang wang, lan yao, yixuan huang, lan luo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 idx="4294967295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What we have done</a:t>
            </a:r>
            <a:br/>
            <a:r>
              <a:t>sensor</a:t>
            </a:r>
          </a:p>
        </p:txBody>
      </p:sp>
      <p:sp>
        <p:nvSpPr>
          <p:cNvPr id="270" name="Shape 270"/>
          <p:cNvSpPr/>
          <p:nvPr/>
        </p:nvSpPr>
        <p:spPr>
          <a:xfrm>
            <a:off x="914400" y="2540000"/>
            <a:ext cx="9009063" cy="169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800"/>
            </a:pPr>
            <a:r>
              <a:t>Sonic (distance sensors):</a:t>
            </a:r>
          </a:p>
          <a:p>
            <a:pPr defTabSz="914400">
              <a:defRPr sz="1800"/>
            </a:pPr>
          </a:p>
          <a:p>
            <a:pPr defTabSz="914400">
              <a:buSzPct val="100000"/>
              <a:buFont typeface="Arial"/>
              <a:buChar char="•"/>
              <a:defRPr sz="1800"/>
            </a:pPr>
            <a:r>
              <a:t>One sensor: front</a:t>
            </a:r>
          </a:p>
          <a:p>
            <a:pPr defTabSz="914400">
              <a:buSzPct val="100000"/>
              <a:buFont typeface="Arial"/>
              <a:buChar char="•"/>
              <a:defRPr sz="1800"/>
            </a:pPr>
            <a:r>
              <a:t>When sensor distance &lt; 100: there is an obstacle in front of the car, the car needs to stop</a:t>
            </a:r>
          </a:p>
          <a:p>
            <a:pPr defTabSz="914400">
              <a:buSzPct val="100000"/>
              <a:buFont typeface="Arial"/>
              <a:buChar char="•"/>
              <a:defRPr sz="1800"/>
            </a:pPr>
            <a:r>
              <a:t>PID ESC to 90 (stop)</a:t>
            </a:r>
          </a:p>
          <a:p>
            <a:pPr defTabSz="914400">
              <a:buSzPct val="100000"/>
              <a:buFont typeface="Arial"/>
              <a:buChar char="•"/>
              <a:defRPr sz="1800"/>
            </a:pPr>
            <a:r>
              <a:t>Control the stop and run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title" idx="4294967295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What we have done</a:t>
            </a:r>
            <a:br/>
            <a:r>
              <a:t>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 idx="4294967295"/>
          </p:nvPr>
        </p:nvSpPr>
        <p:spPr>
          <a:xfrm>
            <a:off x="-2888288" y="2432714"/>
            <a:ext cx="10363201" cy="1595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What we have done</a:t>
            </a:r>
            <a:br/>
            <a:r>
              <a:t>app</a:t>
            </a:r>
          </a:p>
        </p:txBody>
      </p:sp>
      <p:pic>
        <p:nvPicPr>
          <p:cNvPr id="275" name="屏幕快照 2016-11-01 下午4.47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6287" y="0"/>
            <a:ext cx="374483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391966" y="1511516"/>
            <a:ext cx="4204914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500"/>
            </a:pPr>
            <a:r>
              <a:t>Library:</a:t>
            </a:r>
          </a:p>
          <a:p>
            <a:pPr>
              <a:defRPr sz="3500"/>
            </a:pPr>
            <a:r>
              <a:t>Particle iOS Cloud SDK</a:t>
            </a:r>
          </a:p>
        </p:txBody>
      </p:sp>
      <p:sp>
        <p:nvSpPr>
          <p:cNvPr id="278" name="Shape 278"/>
          <p:cNvSpPr/>
          <p:nvPr/>
        </p:nvSpPr>
        <p:spPr>
          <a:xfrm>
            <a:off x="295910" y="3438338"/>
            <a:ext cx="9711194" cy="1301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Particle iOS Cloud SDK enables iOS apps to interact with Particle-powered connected products via the Particle Cloud. It’s an easy-to-use wrapper for Particle REST API.</a:t>
            </a:r>
          </a:p>
        </p:txBody>
      </p:sp>
      <p:pic>
        <p:nvPicPr>
          <p:cNvPr id="279" name="屏幕快照 2016-11-01 下午4.51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3203" y="617144"/>
            <a:ext cx="6507090" cy="1445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86937" y="1456658"/>
            <a:ext cx="4069096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LOGGING IN TO PARTICLE CLOUD</a:t>
            </a:r>
          </a:p>
        </p:txBody>
      </p:sp>
      <p:sp>
        <p:nvSpPr>
          <p:cNvPr id="282" name="Shape 282"/>
          <p:cNvSpPr/>
          <p:nvPr/>
        </p:nvSpPr>
        <p:spPr>
          <a:xfrm flipH="1">
            <a:off x="2124629" y="1873364"/>
            <a:ext cx="1" cy="119209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83" name="Shape 283"/>
          <p:cNvSpPr/>
          <p:nvPr/>
        </p:nvSpPr>
        <p:spPr>
          <a:xfrm>
            <a:off x="370684" y="3276586"/>
            <a:ext cx="409292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t>GET A LIST OF ALL DEVICES</a:t>
            </a:r>
          </a:p>
          <a:p>
            <a:pPr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t>CHOOSE THE DEVICE TO CONNECT</a:t>
            </a:r>
          </a:p>
        </p:txBody>
      </p:sp>
      <p:sp>
        <p:nvSpPr>
          <p:cNvPr id="284" name="Shape 284"/>
          <p:cNvSpPr/>
          <p:nvPr/>
        </p:nvSpPr>
        <p:spPr>
          <a:xfrm flipV="1">
            <a:off x="4115807" y="2161724"/>
            <a:ext cx="1156895" cy="95866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85" name="Shape 285"/>
          <p:cNvSpPr/>
          <p:nvPr/>
        </p:nvSpPr>
        <p:spPr>
          <a:xfrm>
            <a:off x="5357740" y="1316958"/>
            <a:ext cx="260952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CALL A FUNCTION ON A PARTICLE DEVICE</a:t>
            </a:r>
          </a:p>
        </p:txBody>
      </p:sp>
      <p:sp>
        <p:nvSpPr>
          <p:cNvPr id="286" name="Shape 286"/>
          <p:cNvSpPr/>
          <p:nvPr/>
        </p:nvSpPr>
        <p:spPr>
          <a:xfrm>
            <a:off x="5106391" y="5025333"/>
            <a:ext cx="260952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SUBSCRIBE TO EVENTS:”SPEED”</a:t>
            </a:r>
          </a:p>
        </p:txBody>
      </p:sp>
      <p:sp>
        <p:nvSpPr>
          <p:cNvPr id="287" name="Shape 287"/>
          <p:cNvSpPr/>
          <p:nvPr/>
        </p:nvSpPr>
        <p:spPr>
          <a:xfrm>
            <a:off x="3491890" y="4146932"/>
            <a:ext cx="1534075" cy="95569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88" name="Shape 288"/>
          <p:cNvSpPr/>
          <p:nvPr/>
        </p:nvSpPr>
        <p:spPr>
          <a:xfrm>
            <a:off x="7914708" y="1642078"/>
            <a:ext cx="1541048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89" name="Shape 289"/>
          <p:cNvSpPr/>
          <p:nvPr/>
        </p:nvSpPr>
        <p:spPr>
          <a:xfrm>
            <a:off x="7200972" y="2154897"/>
            <a:ext cx="991078" cy="99107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90" name="Shape 290"/>
          <p:cNvSpPr/>
          <p:nvPr/>
        </p:nvSpPr>
        <p:spPr>
          <a:xfrm>
            <a:off x="9591642" y="1316958"/>
            <a:ext cx="2609526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t>SET ‘ON’ TO RUN CRAWLER</a:t>
            </a:r>
          </a:p>
          <a:p>
            <a:pPr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t>AND</a:t>
            </a:r>
          </a:p>
          <a:p>
            <a:pPr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t>SET ‘OFF’ TO STOP CRAWLER</a:t>
            </a:r>
          </a:p>
        </p:txBody>
      </p:sp>
      <p:sp>
        <p:nvSpPr>
          <p:cNvPr id="291" name="Shape 291"/>
          <p:cNvSpPr/>
          <p:nvPr/>
        </p:nvSpPr>
        <p:spPr>
          <a:xfrm>
            <a:off x="8234375" y="3362852"/>
            <a:ext cx="260952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CHANGE SPEED OF CRAWLER</a:t>
            </a:r>
          </a:p>
        </p:txBody>
      </p:sp>
      <p:sp>
        <p:nvSpPr>
          <p:cNvPr id="292" name="Shape 292"/>
          <p:cNvSpPr/>
          <p:nvPr/>
        </p:nvSpPr>
        <p:spPr>
          <a:xfrm>
            <a:off x="7070559" y="5277244"/>
            <a:ext cx="1242924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93" name="Shape 293"/>
          <p:cNvSpPr/>
          <p:nvPr/>
        </p:nvSpPr>
        <p:spPr>
          <a:xfrm>
            <a:off x="8369145" y="5025333"/>
            <a:ext cx="260952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GET SPEED OF CRAWLER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屏幕快照 2016-11-01 下午5.04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8882" y="0"/>
            <a:ext cx="373010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/>
          <p:nvPr/>
        </p:nvSpPr>
        <p:spPr>
          <a:xfrm>
            <a:off x="342550" y="321702"/>
            <a:ext cx="351846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GET SPEED OF CRAWLER</a:t>
            </a:r>
          </a:p>
        </p:txBody>
      </p:sp>
      <p:sp>
        <p:nvSpPr>
          <p:cNvPr id="297" name="Shape 297"/>
          <p:cNvSpPr/>
          <p:nvPr/>
        </p:nvSpPr>
        <p:spPr>
          <a:xfrm>
            <a:off x="168250" y="1474404"/>
            <a:ext cx="6806519" cy="489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    SparkEventHandler handler = ^(SparkEvent *event, NSError *error) {</a:t>
            </a:r>
          </a:p>
          <a:p>
            <a:pPr>
              <a:defRPr sz="1600"/>
            </a:pPr>
            <a:r>
              <a:t>        if (!error)</a:t>
            </a:r>
          </a:p>
          <a:p>
            <a:pPr>
              <a:defRPr sz="1600"/>
            </a:pPr>
            <a:r>
              <a:t>        {</a:t>
            </a:r>
          </a:p>
          <a:p>
            <a:pPr>
              <a:defRPr sz="1600"/>
            </a:pPr>
            <a:r>
              <a:t>            dispatch_async(dispatch_get_main_queue(), ^{</a:t>
            </a:r>
          </a:p>
          <a:p>
            <a:pPr>
              <a:defRPr sz="1600"/>
            </a:pPr>
            <a:r>
              <a:t>                NSLog(@"Got Event %@ with data: %@",event.event,event.data);</a:t>
            </a:r>
          </a:p>
          <a:p>
            <a:pPr>
              <a:defRPr sz="1600"/>
            </a:pPr>
            <a:r>
              <a:t>                _speed.text=event.data;</a:t>
            </a:r>
          </a:p>
          <a:p>
            <a:pPr>
              <a:defRPr sz="1600"/>
            </a:pPr>
            <a:r>
              <a:t>            });</a:t>
            </a:r>
          </a:p>
          <a:p>
            <a:pPr>
              <a:defRPr sz="1600"/>
            </a:pPr>
            <a:r>
              <a:t>        }</a:t>
            </a:r>
          </a:p>
          <a:p>
            <a:pPr>
              <a:defRPr sz="1600"/>
            </a:pPr>
            <a:r>
              <a:t>        else</a:t>
            </a:r>
          </a:p>
          <a:p>
            <a:pPr>
              <a:defRPr sz="1600"/>
            </a:pPr>
            <a:r>
              <a:t>        {</a:t>
            </a:r>
          </a:p>
          <a:p>
            <a:pPr>
              <a:defRPr sz="1600"/>
            </a:pPr>
            <a:r>
              <a:t>            NSLog(@"Error occured: %@",error.localizedDescription);</a:t>
            </a:r>
          </a:p>
          <a:p>
            <a:pPr>
              <a:defRPr sz="1600"/>
            </a:pPr>
            <a:r>
              <a:t>        }</a:t>
            </a:r>
          </a:p>
          <a:p>
            <a:pPr>
              <a:defRPr sz="1600"/>
            </a:pPr>
            <a:r>
              <a:t>        </a:t>
            </a:r>
          </a:p>
          <a:p>
            <a:pPr>
              <a:defRPr sz="1600"/>
            </a:pPr>
            <a:r>
              <a:t>    };</a:t>
            </a:r>
          </a:p>
          <a:p>
            <a:pPr>
              <a:defRPr sz="1600"/>
            </a:pPr>
            <a:r>
              <a:t>    </a:t>
            </a:r>
          </a:p>
          <a:p>
            <a:pPr>
              <a:defRPr sz="1600"/>
            </a:pPr>
            <a:r>
              <a:t>    // This line actually subscribes to the event stream:</a:t>
            </a:r>
          </a:p>
          <a:p>
            <a:pPr>
              <a:defRPr sz="1600"/>
            </a:pPr>
            <a:r>
              <a:t>    </a:t>
            </a:r>
          </a:p>
          <a:p>
            <a:pPr>
              <a:defRPr sz="1600"/>
            </a:pPr>
            <a:r>
              <a:t>    id eventListenerID = [[SparkCloud sharedInstance] subscribeToDeviceEventsWithPrefix:@"Speed1" deviceID:@"230044001547353236343033" handler:handler];</a:t>
            </a:r>
          </a:p>
          <a:p>
            <a:pPr>
              <a:defRPr sz="1600"/>
            </a:pPr>
            <a:r>
              <a:t>    NSLog(@"%@",eventListenerID);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7412312" y="563770"/>
            <a:ext cx="327501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300"/>
            </a:lvl1pPr>
          </a:lstStyle>
          <a:p>
            <a:pPr/>
            <a:r>
              <a:t>CODE IN PHOTON</a:t>
            </a:r>
          </a:p>
        </p:txBody>
      </p:sp>
      <p:sp>
        <p:nvSpPr>
          <p:cNvPr id="300" name="Shape 300"/>
          <p:cNvSpPr/>
          <p:nvPr/>
        </p:nvSpPr>
        <p:spPr>
          <a:xfrm>
            <a:off x="6810870" y="1754742"/>
            <a:ext cx="4477902" cy="3863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switch (which_command) {</a:t>
            </a:r>
          </a:p>
          <a:p>
            <a:pPr/>
            <a:r>
              <a:t>        case 1:</a:t>
            </a:r>
          </a:p>
          <a:p>
            <a:pPr/>
            <a:r>
              <a:t>            esc.write(70);</a:t>
            </a:r>
          </a:p>
          <a:p>
            <a:pPr/>
            <a:r>
              <a:t>         //   digitalWrite(aaa,HIGH);</a:t>
            </a:r>
          </a:p>
          <a:p>
            <a:pPr/>
            <a:r>
              <a:t>            which_command = 0;</a:t>
            </a:r>
          </a:p>
          <a:p>
            <a:pPr/>
            <a:r>
              <a:t>            break;</a:t>
            </a:r>
          </a:p>
          <a:p>
            <a:pPr/>
            <a:r>
              <a:t>        case 2:</a:t>
            </a:r>
          </a:p>
          <a:p>
            <a:pPr/>
            <a:r>
              <a:t>            esc.write(90);</a:t>
            </a:r>
          </a:p>
          <a:p>
            <a:pPr/>
            <a:r>
              <a:t>          //  digitalWrite(aaa,LOW);</a:t>
            </a:r>
          </a:p>
          <a:p>
            <a:pPr/>
            <a:r>
              <a:t>            which_command = 0;</a:t>
            </a:r>
          </a:p>
          <a:p>
            <a:pPr/>
            <a:r>
              <a:t>            break;</a:t>
            </a:r>
          </a:p>
        </p:txBody>
      </p:sp>
      <p:sp>
        <p:nvSpPr>
          <p:cNvPr id="301" name="Shape 301"/>
          <p:cNvSpPr/>
          <p:nvPr/>
        </p:nvSpPr>
        <p:spPr>
          <a:xfrm>
            <a:off x="993756" y="1840705"/>
            <a:ext cx="4073387" cy="420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int lightLED(String cmd) {</a:t>
            </a:r>
          </a:p>
          <a:p>
            <a:pPr/>
            <a:r>
              <a:t>    if(cmd == "ON") {</a:t>
            </a:r>
          </a:p>
          <a:p>
            <a:pPr/>
            <a:r>
              <a:t>      //  digitalWrite(D7, HIGH);</a:t>
            </a:r>
          </a:p>
          <a:p>
            <a:pPr/>
            <a:r>
              <a:t>    which_command=1;</a:t>
            </a:r>
          </a:p>
          <a:p>
            <a:pPr/>
            <a:r>
              <a:t>    return 1;</a:t>
            </a:r>
          </a:p>
          <a:p>
            <a:pPr/>
            <a:r>
              <a:t>    }</a:t>
            </a:r>
          </a:p>
          <a:p>
            <a:pPr/>
            <a:r>
              <a:t>    else if(cmd == "OFF") {</a:t>
            </a:r>
          </a:p>
          <a:p>
            <a:pPr/>
            <a:r>
              <a:t>      //  digitalWrite(D7, LOW);</a:t>
            </a:r>
          </a:p>
          <a:p>
            <a:pPr/>
            <a:r>
              <a:t>    which_command=2;</a:t>
            </a:r>
          </a:p>
          <a:p>
            <a:pPr/>
            <a:r>
              <a:t>    return 2;</a:t>
            </a:r>
          </a:p>
          <a:p>
            <a:pPr/>
            <a:r>
              <a:t>    }</a:t>
            </a:r>
          </a:p>
          <a:p>
            <a:pPr/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5123286" y="591522"/>
            <a:ext cx="7274766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SET ‘ON’ , ‘OFF’ AND CHANGE SPEED OF CRAWLER</a:t>
            </a:r>
          </a:p>
        </p:txBody>
      </p:sp>
      <p:sp>
        <p:nvSpPr>
          <p:cNvPr id="304" name="Shape 304"/>
          <p:cNvSpPr/>
          <p:nvPr/>
        </p:nvSpPr>
        <p:spPr>
          <a:xfrm>
            <a:off x="500249" y="2109087"/>
            <a:ext cx="11612722" cy="420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NSURLSessionDataTask *task = [myPhoton callFunction:@"fun_test" withArguments:@[@"ON"] completion:^(NSNumber *resultCode, NSError *error) {</a:t>
            </a:r>
          </a:p>
          <a:p>
            <a:pPr/>
            <a:r>
              <a:t>        if (!error)</a:t>
            </a:r>
          </a:p>
          <a:p>
            <a:pPr/>
            <a:r>
              <a:t>        {</a:t>
            </a:r>
          </a:p>
          <a:p>
            <a:pPr/>
            <a:r>
              <a:t>            NSLog(@“Successful!!!”);</a:t>
            </a:r>
          </a:p>
          <a:p>
            <a:pPr/>
            <a:r>
              <a:t>        }</a:t>
            </a:r>
          </a:p>
          <a:p>
            <a:pPr/>
            <a:r>
              <a:t>        else</a:t>
            </a:r>
          </a:p>
          <a:p>
            <a:pPr/>
            <a:r>
              <a:t>        {</a:t>
            </a:r>
          </a:p>
          <a:p>
            <a:pPr/>
            <a:r>
              <a:t>            NSLog(@"wrong~~");</a:t>
            </a:r>
          </a:p>
          <a:p>
            <a:pPr/>
            <a:r>
              <a:t>        }</a:t>
            </a:r>
          </a:p>
          <a:p>
            <a:pPr/>
            <a:r>
              <a:t>    }];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屏幕快照 2016-11-01 下午5.0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5823" y="-1"/>
            <a:ext cx="375471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311995" y="1317506"/>
            <a:ext cx="7362110" cy="489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if(value1&gt;20 &amp;&amp; value1&lt;=30)</a:t>
            </a:r>
          </a:p>
          <a:p>
            <a:pPr/>
            <a:r>
              <a:t>    {</a:t>
            </a:r>
          </a:p>
          <a:p>
            <a:pPr/>
            <a:r>
              <a:t>        NSURLSessionDataTask *changespeed3 = [myPhoton callFunction:@"fun_test1" withArguments:@[@"25"] completion:^(NSNumber *resultCode, NSError *error) {</a:t>
            </a:r>
          </a:p>
          <a:p>
            <a:pPr/>
            <a:r>
              <a:t>            if (!error)</a:t>
            </a:r>
          </a:p>
          <a:p>
            <a:pPr/>
            <a:r>
              <a:t>            {</a:t>
            </a:r>
          </a:p>
          <a:p>
            <a:pPr/>
            <a:r>
              <a:t>                NSLog(@“Successful!!!”);</a:t>
            </a:r>
          </a:p>
          <a:p>
            <a:pPr/>
            <a:r>
              <a:t>            }</a:t>
            </a:r>
          </a:p>
          <a:p>
            <a:pPr/>
            <a:r>
              <a:t>            NSLog(@"wrong~~");</a:t>
            </a:r>
          </a:p>
          <a:p>
            <a:pPr/>
            <a:r>
              <a:t>        }];</a:t>
            </a:r>
          </a:p>
          <a:p>
            <a:pPr/>
            <a:r>
              <a:t>        </a:t>
            </a:r>
          </a:p>
          <a:p>
            <a:pPr/>
            <a:r>
              <a:t>    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7412312" y="563770"/>
            <a:ext cx="327501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300"/>
            </a:lvl1pPr>
          </a:lstStyle>
          <a:p>
            <a:pPr/>
            <a:r>
              <a:t>CODE IN PHOTON</a:t>
            </a:r>
          </a:p>
        </p:txBody>
      </p:sp>
      <p:sp>
        <p:nvSpPr>
          <p:cNvPr id="310" name="Shape 310"/>
          <p:cNvSpPr/>
          <p:nvPr/>
        </p:nvSpPr>
        <p:spPr>
          <a:xfrm>
            <a:off x="6907645" y="2125979"/>
            <a:ext cx="4284351" cy="260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000"/>
            </a:pPr>
            <a:r>
              <a:t>int speed(String cmd){</a:t>
            </a:r>
          </a:p>
          <a:p>
            <a:pPr>
              <a:defRPr sz="3000"/>
            </a:pPr>
            <a:r>
              <a:t>    if(cmd == "25")</a:t>
            </a:r>
          </a:p>
          <a:p>
            <a:pPr>
              <a:defRPr sz="3000"/>
            </a:pPr>
            <a:r>
              <a:t>    {</a:t>
            </a:r>
          </a:p>
          <a:p>
            <a:pPr>
              <a:defRPr sz="3000"/>
            </a:pPr>
            <a:r>
              <a:t>        which_command=25;</a:t>
            </a:r>
          </a:p>
          <a:p>
            <a:pPr>
              <a:defRPr sz="3000"/>
            </a:pPr>
            <a:r>
              <a:t>        return 25;</a:t>
            </a:r>
          </a:p>
          <a:p>
            <a:pPr>
              <a:defRPr sz="3000"/>
            </a:pPr>
            <a:r>
              <a:t>    }</a:t>
            </a:r>
          </a:p>
        </p:txBody>
      </p:sp>
      <p:sp>
        <p:nvSpPr>
          <p:cNvPr id="311" name="Shape 311"/>
          <p:cNvSpPr/>
          <p:nvPr/>
        </p:nvSpPr>
        <p:spPr>
          <a:xfrm>
            <a:off x="438775" y="2164079"/>
            <a:ext cx="5389102" cy="25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900"/>
            </a:pPr>
            <a:r>
              <a:t> switch (which_command) {</a:t>
            </a:r>
          </a:p>
          <a:p>
            <a:pPr>
              <a:defRPr sz="2900"/>
            </a:pPr>
            <a:r>
              <a:t>        case 25:</a:t>
            </a:r>
          </a:p>
          <a:p>
            <a:pPr>
              <a:defRPr sz="2900"/>
            </a:pPr>
            <a:r>
              <a:t>            esc.write(65);</a:t>
            </a:r>
          </a:p>
          <a:p>
            <a:pPr>
              <a:defRPr sz="2900"/>
            </a:pPr>
            <a:r>
              <a:t>         //   digitalWrite(aaa,HIGH);</a:t>
            </a:r>
          </a:p>
          <a:p>
            <a:pPr>
              <a:defRPr sz="2900"/>
            </a:pPr>
            <a:r>
              <a:t>            which_command = 0;</a:t>
            </a:r>
          </a:p>
          <a:p>
            <a:pPr>
              <a:defRPr sz="2900"/>
            </a:pPr>
            <a:r>
              <a:t>            break;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 idx="4294967295"/>
          </p:nvPr>
        </p:nvSpPr>
        <p:spPr>
          <a:xfrm>
            <a:off x="914400" y="611187"/>
            <a:ext cx="10363200" cy="160337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pic>
        <p:nvPicPr>
          <p:cNvPr id="210" name="image.png" descr="50x5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0925" y="585787"/>
            <a:ext cx="1730375" cy="1736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.png" descr="20150929_020111064_iOS (2)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22912" y="549275"/>
            <a:ext cx="1457326" cy="1773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1473187850_200.png" descr="1473187850_2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70987" y="608012"/>
            <a:ext cx="1179513" cy="162718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13" name="Table 213"/>
          <p:cNvGraphicFramePr/>
          <p:nvPr/>
        </p:nvGraphicFramePr>
        <p:xfrm>
          <a:off x="1760537" y="2405062"/>
          <a:ext cx="8921751" cy="40084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84350"/>
                <a:gridCol w="1784350"/>
                <a:gridCol w="1784350"/>
                <a:gridCol w="1784350"/>
                <a:gridCol w="1784350"/>
              </a:tblGrid>
              <a:tr h="447675">
                <a:tc>
                  <a:txBody>
                    <a:bodyPr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45716" marR="45716" marT="45716" marB="45716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Lan Yao</a:t>
                      </a:r>
                    </a:p>
                  </a:txBody>
                  <a:tcPr marL="45716" marR="45716" marT="45716" marB="45716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Aoshuang Wang</a:t>
                      </a:r>
                    </a:p>
                  </a:txBody>
                  <a:tcPr marL="45716" marR="45716" marT="45716" marB="45716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Yixuan Huang</a:t>
                      </a:r>
                    </a:p>
                  </a:txBody>
                  <a:tcPr marL="45716" marR="45716" marT="45716" marB="45716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Lan Luo</a:t>
                      </a:r>
                    </a:p>
                  </a:txBody>
                  <a:tcPr marL="45716" marR="45716" marT="45716" marB="45716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44926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Challenge 1</a:t>
                      </a:r>
                    </a:p>
                  </a:txBody>
                  <a:tcPr marL="45716" marR="45716" marT="45716" marB="45716" anchor="t" anchorCtr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355071"/>
                          </a:solidFill>
                        </a:rPr>
                        <a:t>Presenter</a:t>
                      </a:r>
                    </a:p>
                  </a:txBody>
                  <a:tcPr marL="45716" marR="45716" marT="45716" marB="45716" anchor="t" anchorCtr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355071"/>
                          </a:solidFill>
                        </a:defRPr>
                      </a:pPr>
                    </a:p>
                  </a:txBody>
                  <a:tcPr marL="45716" marR="45716" marT="45716" marB="45716" anchor="t" anchorCtr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DE0F8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Challenge 2</a:t>
                      </a:r>
                    </a:p>
                  </a:txBody>
                  <a:tcPr marL="45716" marR="45716" marT="45716" marB="45716" anchor="t" anchorCtr="0" horzOverflow="overflow"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355071"/>
                          </a:solidFill>
                        </a:defRPr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355071"/>
                          </a:solidFill>
                        </a:rPr>
                        <a:t>Presenter</a:t>
                      </a:r>
                    </a:p>
                  </a:txBody>
                  <a:tcPr marL="45716" marR="45716" marT="45716" marB="45716" anchor="t" anchorCtr="0" horzOverflow="overflow"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E8F0FC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Challenge 3</a:t>
                      </a:r>
                    </a:p>
                  </a:txBody>
                  <a:tcPr marL="45716" marR="45716" marT="45716" marB="45716" anchor="t" anchorCtr="0" horzOverflow="overflow"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355071"/>
                          </a:solidFill>
                        </a:rPr>
                        <a:t>Presenter</a:t>
                      </a:r>
                    </a:p>
                  </a:txBody>
                  <a:tcPr marL="45716" marR="45716" marT="45716" marB="45716" anchor="t" anchorCtr="0" horzOverflow="overflow"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355071"/>
                          </a:solidFill>
                        </a:defRPr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CDE0F8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Challenge 4</a:t>
                      </a:r>
                    </a:p>
                  </a:txBody>
                  <a:tcPr marL="45716" marR="45716" marT="45716" marB="45716" anchor="t" anchorCtr="0" horzOverflow="overflow"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404040"/>
                          </a:solidFill>
                        </a:rPr>
                        <a:t>Presenter</a:t>
                      </a:r>
                    </a:p>
                  </a:txBody>
                  <a:tcPr marL="45716" marR="45716" marT="45716" marB="45716" anchor="t" anchorCtr="0" horzOverflow="overflow">
                    <a:solidFill>
                      <a:srgbClr val="E8F0FC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Challenge 5</a:t>
                      </a:r>
                    </a:p>
                  </a:txBody>
                  <a:tcPr marL="45716" marR="45716" marT="45716" marB="45716" anchor="t" anchorCtr="0" horzOverflow="overflow"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0000"/>
                          </a:solidFill>
                        </a:rPr>
                        <a:t>Presenter</a:t>
                      </a:r>
                    </a:p>
                  </a:txBody>
                  <a:tcPr marL="45716" marR="45716" marT="45716" marB="45716" anchor="t" anchorCtr="0" horzOverflow="overflow"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CDE0F8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Challenge 6</a:t>
                      </a:r>
                    </a:p>
                  </a:txBody>
                  <a:tcPr marL="45716" marR="45716" marT="45716" marB="45716" anchor="t" anchorCtr="0" horzOverflow="overflow"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E8F0FC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Challenge 7</a:t>
                      </a:r>
                    </a:p>
                  </a:txBody>
                  <a:tcPr marL="45716" marR="45716" marT="45716" marB="45716" anchor="t" anchorCtr="0" horzOverflow="overflow"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CDE0F8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Challenge 8</a:t>
                      </a:r>
                    </a:p>
                  </a:txBody>
                  <a:tcPr marL="45716" marR="45716" marT="45716" marB="45716" anchor="t" anchorCtr="0" horzOverflow="overflow"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E8F0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16" marR="45716" marT="45716" marB="45716" anchor="t" anchorCtr="0" horzOverflow="overflow">
                    <a:solidFill>
                      <a:srgbClr val="E8F0FC"/>
                    </a:solidFill>
                  </a:tcPr>
                </a:tc>
              </a:tr>
            </a:tbl>
          </a:graphicData>
        </a:graphic>
      </p:graphicFrame>
      <p:pic>
        <p:nvPicPr>
          <p:cNvPr id="214" name="image.jpeg"/>
          <p:cNvPicPr>
            <a:picLocks noChangeAspect="1"/>
          </p:cNvPicPr>
          <p:nvPr/>
        </p:nvPicPr>
        <p:blipFill>
          <a:blip r:embed="rId5">
            <a:extLst/>
          </a:blip>
          <a:srcRect l="1031" t="4191" r="0" b="0"/>
          <a:stretch>
            <a:fillRect/>
          </a:stretch>
        </p:blipFill>
        <p:spPr>
          <a:xfrm>
            <a:off x="7377112" y="596900"/>
            <a:ext cx="1219194" cy="1666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title" idx="4294967295"/>
          </p:nvPr>
        </p:nvSpPr>
        <p:spPr>
          <a:xfrm>
            <a:off x="914400" y="619125"/>
            <a:ext cx="10363200" cy="119221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>
                <a:solidFill>
                  <a:srgbClr val="355071"/>
                </a:solidFill>
              </a:defRPr>
            </a:pPr>
            <a:r>
              <a:t>Challenges Encountered and Resolved</a:t>
            </a:r>
            <a:br/>
            <a:r>
              <a:rPr b="1"/>
              <a:t>sensor</a:t>
            </a:r>
          </a:p>
        </p:txBody>
      </p:sp>
      <p:sp>
        <p:nvSpPr>
          <p:cNvPr id="314" name="Shape 314"/>
          <p:cNvSpPr/>
          <p:nvPr/>
        </p:nvSpPr>
        <p:spPr>
          <a:xfrm>
            <a:off x="693737" y="2336800"/>
            <a:ext cx="9448801" cy="105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 defTabSz="914400">
              <a:buSzPct val="100000"/>
              <a:buFont typeface="Arial"/>
              <a:buChar char="•"/>
              <a:defRPr sz="1800"/>
            </a:pPr>
            <a:r>
              <a:t>Sensors easy to break:</a:t>
            </a:r>
          </a:p>
          <a:p>
            <a:pPr marL="342900" indent="-342900" defTabSz="914400">
              <a:defRPr sz="1800"/>
            </a:pPr>
            <a:r>
              <a:t>	We use two lidars at the beginning and so  it will continue going straight forward even though there is a gap on one side. However, one of our lidars was broken, we have to use only one lidar which would not solve the problem of gap.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title" idx="4294967295"/>
          </p:nvPr>
        </p:nvSpPr>
        <p:spPr>
          <a:xfrm>
            <a:off x="914400" y="619125"/>
            <a:ext cx="10363200" cy="119221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>
                <a:solidFill>
                  <a:srgbClr val="355071"/>
                </a:solidFill>
              </a:defRPr>
            </a:pPr>
            <a:r>
              <a:t>Challenges Encountered and Resolved</a:t>
            </a:r>
            <a:br/>
            <a:r>
              <a:rPr b="1"/>
              <a:t>sensor</a:t>
            </a:r>
          </a:p>
        </p:txBody>
      </p:sp>
      <p:sp>
        <p:nvSpPr>
          <p:cNvPr id="317" name="Shape 317"/>
          <p:cNvSpPr/>
          <p:nvPr/>
        </p:nvSpPr>
        <p:spPr>
          <a:xfrm>
            <a:off x="693737" y="2336800"/>
            <a:ext cx="9448801" cy="815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 defTabSz="914400">
              <a:buSzPct val="100000"/>
              <a:buFont typeface="Arial"/>
              <a:buChar char="•"/>
              <a:defRPr sz="1800"/>
            </a:pPr>
            <a:r>
              <a:t>Sensors accuracy:</a:t>
            </a:r>
          </a:p>
          <a:p>
            <a:pPr marL="342900" indent="-342900" defTabSz="914400">
              <a:defRPr sz="1800"/>
            </a:pPr>
          </a:p>
          <a:p>
            <a:pPr marL="342900" indent="-342900" defTabSz="914400">
              <a:defRPr sz="1800"/>
            </a:pPr>
            <a:r>
              <a:t>	The sensors’ accuracy needs to be improved if we want to make a right straight line traveling.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title" idx="4294967295"/>
          </p:nvPr>
        </p:nvSpPr>
        <p:spPr>
          <a:xfrm>
            <a:off x="914400" y="619125"/>
            <a:ext cx="10363200" cy="119221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>
                <a:solidFill>
                  <a:srgbClr val="355071"/>
                </a:solidFill>
              </a:defRPr>
            </a:pPr>
            <a:r>
              <a:t>Challenges Encountered and Resolved</a:t>
            </a:r>
            <a:br/>
            <a:r>
              <a:rPr b="1"/>
              <a:t>particle</a:t>
            </a:r>
          </a:p>
        </p:txBody>
      </p:sp>
      <p:sp>
        <p:nvSpPr>
          <p:cNvPr id="320" name="Shape 320"/>
          <p:cNvSpPr/>
          <p:nvPr/>
        </p:nvSpPr>
        <p:spPr>
          <a:xfrm>
            <a:off x="693737" y="2336800"/>
            <a:ext cx="9448801" cy="153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 defTabSz="914400">
              <a:buSzPct val="100000"/>
              <a:buFont typeface="Arial"/>
              <a:buChar char="•"/>
              <a:defRPr sz="1800"/>
            </a:pPr>
            <a:r>
              <a:t>Flash problem:</a:t>
            </a:r>
          </a:p>
          <a:p>
            <a:pPr marL="342900" indent="-342900" defTabSz="914400">
              <a:defRPr sz="1800"/>
            </a:pPr>
            <a:r>
              <a:t>	</a:t>
            </a:r>
          </a:p>
          <a:p>
            <a:pPr marL="342900" indent="-342900" defTabSz="914400">
              <a:defRPr sz="1800"/>
            </a:pPr>
            <a:r>
              <a:t>	When we were trying to flash our improved program into photon, there always was a time-out warning. We can only flash our code into photon successfully after we have tried hundreds of times and we are pretty sure that our photon and program are correct.</a:t>
            </a:r>
          </a:p>
          <a:p>
            <a:pPr marL="342900" indent="-342900" defTabSz="914400">
              <a:defRPr sz="1800"/>
            </a:pPr>
            <a:r>
              <a:t>	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title" idx="4294967295"/>
          </p:nvPr>
        </p:nvSpPr>
        <p:spPr>
          <a:xfrm>
            <a:off x="914400" y="619125"/>
            <a:ext cx="10363200" cy="119221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>
                <a:solidFill>
                  <a:srgbClr val="355071"/>
                </a:solidFill>
              </a:defRPr>
            </a:pPr>
            <a:r>
              <a:t>Challenges Encountered and Resolved</a:t>
            </a:r>
            <a:br/>
            <a:r>
              <a:rPr b="1"/>
              <a:t>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title" idx="4294967295"/>
          </p:nvPr>
        </p:nvSpPr>
        <p:spPr>
          <a:xfrm>
            <a:off x="914400" y="619125"/>
            <a:ext cx="10363200" cy="119221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>
                <a:solidFill>
                  <a:srgbClr val="355071"/>
                </a:solidFill>
              </a:defRPr>
            </a:pPr>
            <a:r>
              <a:t>Challenges Encountered and Resolved</a:t>
            </a:r>
            <a:br/>
            <a:r>
              <a:rPr b="1"/>
              <a:t>app</a:t>
            </a:r>
          </a:p>
        </p:txBody>
      </p:sp>
      <p:sp>
        <p:nvSpPr>
          <p:cNvPr id="325" name="Shape 325"/>
          <p:cNvSpPr/>
          <p:nvPr/>
        </p:nvSpPr>
        <p:spPr>
          <a:xfrm>
            <a:off x="1922456" y="2014641"/>
            <a:ext cx="8637314" cy="112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buSzPct val="100000"/>
              <a:buChar char="•"/>
            </a:pPr>
            <a:r>
              <a:t>Long Delay of Call Function</a:t>
            </a:r>
          </a:p>
          <a:p>
            <a:pPr/>
            <a:r>
              <a:t>   It will cost a long time for our application and photon to finish call function(run, stop, and change speed of crawler). </a:t>
            </a:r>
          </a:p>
        </p:txBody>
      </p:sp>
      <p:sp>
        <p:nvSpPr>
          <p:cNvPr id="326" name="Shape 326"/>
          <p:cNvSpPr/>
          <p:nvPr/>
        </p:nvSpPr>
        <p:spPr>
          <a:xfrm>
            <a:off x="1919303" y="3724204"/>
            <a:ext cx="8454994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buSzPct val="100000"/>
              <a:buChar char="•"/>
            </a:pPr>
            <a:r>
              <a:t>Data change of UISlide too fast</a:t>
            </a:r>
          </a:p>
          <a:p>
            <a:pPr/>
            <a:r>
              <a:t>  Data of the UISlider changes so many times when we want to change the speed of crawler from original(ex. 60) to a new one(ex. 70), so that our photon could not response in time.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" name="Table 216"/>
          <p:cNvGraphicFramePr/>
          <p:nvPr/>
        </p:nvGraphicFramePr>
        <p:xfrm>
          <a:off x="508000" y="2465387"/>
          <a:ext cx="11099800" cy="402748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9550"/>
                <a:gridCol w="2808287"/>
                <a:gridCol w="2681287"/>
                <a:gridCol w="2797175"/>
                <a:gridCol w="2603500"/>
              </a:tblGrid>
              <a:tr h="642937">
                <a:tc>
                  <a:txBody>
                    <a:bodyPr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45716" marR="45716" marT="45716" marB="45716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800">
                          <a:solidFill>
                            <a:srgbClr val="FFFFFF"/>
                          </a:solidFill>
                        </a:rPr>
                        <a:t>Lan Yao</a:t>
                      </a:r>
                    </a:p>
                  </a:txBody>
                  <a:tcPr marL="45716" marR="45716" marT="45716" marB="45716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800">
                          <a:solidFill>
                            <a:srgbClr val="FFFFFF"/>
                          </a:solidFill>
                        </a:rPr>
                        <a:t>Aoshuang Wang</a:t>
                      </a:r>
                    </a:p>
                  </a:txBody>
                  <a:tcPr marL="45716" marR="45716" marT="45716" marB="45716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800">
                          <a:solidFill>
                            <a:srgbClr val="FFFFFF"/>
                          </a:solidFill>
                        </a:rPr>
                        <a:t>Yixuan Huang</a:t>
                      </a:r>
                    </a:p>
                  </a:txBody>
                  <a:tcPr marL="45716" marR="45716" marT="45716" marB="45716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800">
                          <a:solidFill>
                            <a:srgbClr val="FFFFFF"/>
                          </a:solidFill>
                        </a:rPr>
                        <a:t>Lan Luo</a:t>
                      </a:r>
                    </a:p>
                  </a:txBody>
                  <a:tcPr marL="45716" marR="45716" marT="45716" marB="45716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3384550"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</a:p>
                  </a:txBody>
                  <a:tcPr marL="45716" marR="45716" marT="45716" marB="45716" anchor="t" anchorCtr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/>
                    <a:p>
                      <a:pPr marL="571500" indent="-571500" algn="l">
                        <a:buSzPct val="100000"/>
                        <a:buFont typeface="Arial"/>
                        <a:buChar char="•"/>
                        <a:defRPr sz="1800"/>
                      </a:pPr>
                      <a:r>
                        <a:t>Program Writing (assess the situation)</a:t>
                      </a:r>
                    </a:p>
                    <a:p>
                      <a:pPr marL="571500" indent="-571500" algn="l">
                        <a:buSzPct val="100000"/>
                        <a:buFont typeface="Arial"/>
                        <a:buChar char="•"/>
                        <a:defRPr sz="1800"/>
                      </a:pPr>
                    </a:p>
                    <a:p>
                      <a:pPr marL="571500" indent="-571500" algn="l">
                        <a:buSzPct val="100000"/>
                        <a:buFont typeface="Arial"/>
                        <a:buChar char="•"/>
                        <a:defRPr sz="1800"/>
                      </a:pPr>
                      <a:r>
                        <a:t>Configure Component Parameter</a:t>
                      </a:r>
                    </a:p>
                  </a:txBody>
                  <a:tcPr marL="45716" marR="45716" marT="45716" marB="45716" anchor="t" anchorCtr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SzPct val="100000"/>
                        <a:buFont typeface="Arial"/>
                        <a:buChar char="•"/>
                        <a:defRPr sz="1800"/>
                      </a:pPr>
                      <a:r>
                        <a:t>Program Writing (PID / assess the situation/html)</a:t>
                      </a:r>
                    </a:p>
                    <a:p>
                      <a:pPr marL="342900" indent="-342900" algn="l">
                        <a:buSzPct val="100000"/>
                        <a:buFont typeface="Arial"/>
                        <a:buChar char="•"/>
                        <a:defRPr sz="1800"/>
                      </a:pPr>
                    </a:p>
                    <a:p>
                      <a:pPr marL="342900" indent="-342900" algn="l">
                        <a:buSzPct val="100000"/>
                        <a:buFont typeface="Arial"/>
                        <a:buChar char="•"/>
                        <a:defRPr sz="1800"/>
                      </a:pPr>
                      <a:r>
                        <a:t>Configure Component Parameter</a:t>
                      </a:r>
                    </a:p>
                  </a:txBody>
                  <a:tcPr marL="45716" marR="45716" marT="45716" marB="45716" anchor="t" anchorCtr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SzPct val="100000"/>
                        <a:buFont typeface="Arial"/>
                        <a:buChar char="•"/>
                        <a:defRPr sz="1800"/>
                      </a:pPr>
                      <a:r>
                        <a:t>Hardware Access </a:t>
                      </a:r>
                    </a:p>
                    <a:p>
                      <a:pPr marL="342900" indent="-342900" algn="l">
                        <a:buSzPct val="100000"/>
                        <a:buFont typeface="Arial"/>
                        <a:buChar char="•"/>
                        <a:defRPr sz="1800"/>
                      </a:pPr>
                    </a:p>
                    <a:p>
                      <a:pPr marL="342900" indent="-342900" algn="l">
                        <a:buSzPct val="100000"/>
                        <a:buFont typeface="Arial"/>
                        <a:buChar char="•"/>
                        <a:defRPr sz="1800"/>
                      </a:pPr>
                    </a:p>
                    <a:p>
                      <a:pPr marL="342900" indent="-342900" algn="l">
                        <a:buSzPct val="100000"/>
                        <a:buFont typeface="Arial"/>
                        <a:buChar char="•"/>
                        <a:defRPr sz="1800"/>
                      </a:pPr>
                    </a:p>
                    <a:p>
                      <a:pPr marL="342900" indent="-342900" algn="l">
                        <a:buSzPct val="100000"/>
                        <a:buFont typeface="Arial"/>
                        <a:buChar char="•"/>
                        <a:defRPr sz="1800"/>
                      </a:pPr>
                      <a:r>
                        <a:t>Configure Component Parameter</a:t>
                      </a:r>
                    </a:p>
                  </a:txBody>
                  <a:tcPr marL="45716" marR="45716" marT="45716" marB="45716" anchor="t" anchorCtr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DE0F8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SzPct val="100000"/>
                        <a:buFont typeface="Arial"/>
                        <a:buChar char="•"/>
                        <a:defRPr sz="1800"/>
                      </a:pPr>
                      <a:r>
                        <a:t>IOS App Design &amp; Control</a:t>
                      </a:r>
                    </a:p>
                    <a:p>
                      <a:pPr marL="342900" indent="-342900" algn="l">
                        <a:buSzPct val="100000"/>
                        <a:buFont typeface="Arial"/>
                        <a:buChar char="•"/>
                        <a:defRPr sz="1800"/>
                      </a:pPr>
                      <a:r>
                        <a:t>Program Writing (assess the situation)</a:t>
                      </a:r>
                    </a:p>
                    <a:p>
                      <a:pPr marL="342900" indent="-342900" algn="l">
                        <a:defRPr sz="1800"/>
                      </a:pPr>
                    </a:p>
                    <a:p>
                      <a:pPr marL="342900" indent="-342900" algn="l">
                        <a:buSzPct val="100000"/>
                        <a:buFont typeface="Arial"/>
                        <a:buChar char="•"/>
                        <a:defRPr sz="1800"/>
                      </a:pPr>
                      <a:r>
                        <a:t>Configure Component Parameter</a:t>
                      </a:r>
                    </a:p>
                  </a:txBody>
                  <a:tcPr marL="45716" marR="45716" marT="45716" marB="45716" anchor="t" anchorCtr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DE0F8"/>
                    </a:solidFill>
                  </a:tcPr>
                </a:tc>
              </a:tr>
            </a:tbl>
          </a:graphicData>
        </a:graphic>
      </p:graphicFrame>
      <p:pic>
        <p:nvPicPr>
          <p:cNvPr id="217" name="50x50.jpeg" descr="50x5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5087" y="669925"/>
            <a:ext cx="1571626" cy="1570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.png" descr="20150929_020111064_iOS (2)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51312" y="579437"/>
            <a:ext cx="1395413" cy="1693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1473187850_200.png" descr="1473187850_2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64700" y="685800"/>
            <a:ext cx="1176338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.jpeg"/>
          <p:cNvPicPr>
            <a:picLocks noChangeAspect="1"/>
          </p:cNvPicPr>
          <p:nvPr/>
        </p:nvPicPr>
        <p:blipFill>
          <a:blip r:embed="rId5">
            <a:extLst/>
          </a:blip>
          <a:srcRect l="1031" t="4191" r="0" b="0"/>
          <a:stretch>
            <a:fillRect/>
          </a:stretch>
        </p:blipFill>
        <p:spPr>
          <a:xfrm>
            <a:off x="7010400" y="638175"/>
            <a:ext cx="1219194" cy="1666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5316537" y="411162"/>
            <a:ext cx="1466142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3600">
                <a:solidFill>
                  <a:srgbClr val="355071"/>
                </a:solidFill>
              </a:defRPr>
            </a:lvl1pPr>
          </a:lstStyle>
          <a:p>
            <a:pPr/>
            <a:r>
              <a:t>Devices</a:t>
            </a:r>
          </a:p>
        </p:txBody>
      </p:sp>
      <p:pic>
        <p:nvPicPr>
          <p:cNvPr id="223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3637" y="1057275"/>
            <a:ext cx="2384426" cy="1970088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/>
        </p:nvSpPr>
        <p:spPr>
          <a:xfrm>
            <a:off x="5946775" y="3195637"/>
            <a:ext cx="67843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1800"/>
            </a:lvl1pPr>
          </a:lstStyle>
          <a:p>
            <a:pPr/>
            <a:r>
              <a:t>Router</a:t>
            </a:r>
          </a:p>
        </p:txBody>
      </p:sp>
      <p:pic>
        <p:nvPicPr>
          <p:cNvPr id="225" name="Laptop.jpg" descr="C:\Users\HL\Downloads\Laptop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0437" y="1219200"/>
            <a:ext cx="2592388" cy="1781175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226"/>
          <p:cNvSpPr/>
          <p:nvPr/>
        </p:nvSpPr>
        <p:spPr>
          <a:xfrm>
            <a:off x="1503362" y="3182937"/>
            <a:ext cx="74674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1800"/>
            </a:lvl1pPr>
          </a:lstStyle>
          <a:p>
            <a:pPr/>
            <a:r>
              <a:t>Laptop</a:t>
            </a:r>
          </a:p>
        </p:txBody>
      </p:sp>
      <p:pic>
        <p:nvPicPr>
          <p:cNvPr id="227" name="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53487" y="1109662"/>
            <a:ext cx="1917701" cy="19177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/>
        </p:nvSpPr>
        <p:spPr>
          <a:xfrm>
            <a:off x="9445625" y="3195637"/>
            <a:ext cx="64728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1800"/>
            </a:lvl1pPr>
          </a:lstStyle>
          <a:p>
            <a:pPr/>
            <a:r>
              <a:t>Phone</a:t>
            </a:r>
          </a:p>
        </p:txBody>
      </p:sp>
      <p:pic>
        <p:nvPicPr>
          <p:cNvPr id="229" name="IMG_8331.jpeg" descr="IMG_833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98737" y="3894137"/>
            <a:ext cx="2822576" cy="2117726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230"/>
          <p:cNvSpPr/>
          <p:nvPr/>
        </p:nvSpPr>
        <p:spPr>
          <a:xfrm>
            <a:off x="3552825" y="6299200"/>
            <a:ext cx="935048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1800"/>
            </a:lvl1pPr>
          </a:lstStyle>
          <a:p>
            <a:pPr/>
            <a:r>
              <a:t>Auto-Car</a:t>
            </a:r>
          </a:p>
        </p:txBody>
      </p:sp>
      <p:pic>
        <p:nvPicPr>
          <p:cNvPr id="231" name="IMG_8328.jpeg" descr="IMG_8328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10362" y="3773487"/>
            <a:ext cx="2433638" cy="223837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7358062" y="6265862"/>
            <a:ext cx="70923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1800"/>
            </a:lvl1pPr>
          </a:lstStyle>
          <a:p>
            <a:pPr/>
            <a:r>
              <a:t>Photon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 idx="4294967295"/>
          </p:nvPr>
        </p:nvSpPr>
        <p:spPr>
          <a:xfrm>
            <a:off x="914400" y="0"/>
            <a:ext cx="10363200" cy="1595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Sensors	</a:t>
            </a:r>
          </a:p>
        </p:txBody>
      </p:sp>
      <p:pic>
        <p:nvPicPr>
          <p:cNvPr id="235" name="IMG_8330.jpeg" descr="IMG_833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850" y="1201737"/>
            <a:ext cx="2216150" cy="2955926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1419225" y="4352925"/>
            <a:ext cx="1203720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1800"/>
            </a:lvl1pPr>
          </a:lstStyle>
          <a:p>
            <a:pPr/>
            <a:r>
              <a:t>Sonic (Front)</a:t>
            </a:r>
          </a:p>
        </p:txBody>
      </p:sp>
      <p:pic>
        <p:nvPicPr>
          <p:cNvPr id="237" name="Screen Shot 2016-10-31 at 15.png" descr="Screen Shot 2016-10-31 at 15.34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56075" y="1201737"/>
            <a:ext cx="2074863" cy="295592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4619625" y="4370387"/>
            <a:ext cx="98650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914400">
              <a:defRPr sz="1800"/>
            </a:pPr>
            <a:r>
              <a:t>Lidar * 1</a:t>
            </a:r>
          </a:p>
          <a:p>
            <a:pPr defTabSz="914400">
              <a:defRPr sz="1800"/>
            </a:pPr>
            <a:r>
              <a:t>(one side)</a:t>
            </a:r>
          </a:p>
        </p:txBody>
      </p:sp>
      <p:pic>
        <p:nvPicPr>
          <p:cNvPr id="239" name="Screen Shot 2016-10-31 at 15.png" descr="Screen Shot 2016-10-31 at 15.35.3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56662" y="1201737"/>
            <a:ext cx="2166938" cy="2955926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8378825" y="4408487"/>
            <a:ext cx="318544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1800"/>
            </a:lvl1pPr>
          </a:lstStyle>
          <a:p>
            <a:pPr/>
            <a:r>
              <a:t>Speed sensor (right beside wheel)</a:t>
            </a:r>
          </a:p>
        </p:txBody>
      </p:sp>
      <p:sp>
        <p:nvSpPr>
          <p:cNvPr id="241" name="Shape 241"/>
          <p:cNvSpPr/>
          <p:nvPr/>
        </p:nvSpPr>
        <p:spPr>
          <a:xfrm rot="5400000">
            <a:off x="3012281" y="3901281"/>
            <a:ext cx="1101726" cy="3332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266"/>
                  <a:pt x="10800" y="595"/>
                </a:cubicBezTo>
                <a:lnTo>
                  <a:pt x="10800" y="10205"/>
                </a:lnTo>
                <a:cubicBezTo>
                  <a:pt x="10800" y="10534"/>
                  <a:pt x="15635" y="10800"/>
                  <a:pt x="21600" y="10800"/>
                </a:cubicBezTo>
                <a:cubicBezTo>
                  <a:pt x="15635" y="10800"/>
                  <a:pt x="10800" y="11066"/>
                  <a:pt x="10800" y="11395"/>
                </a:cubicBezTo>
                <a:lnTo>
                  <a:pt x="10800" y="21005"/>
                </a:lnTo>
                <a:cubicBezTo>
                  <a:pt x="10800" y="21334"/>
                  <a:pt x="5965" y="21600"/>
                  <a:pt x="0" y="21600"/>
                </a:cubicBezTo>
              </a:path>
            </a:pathLst>
          </a:custGeom>
          <a:ln w="15875">
            <a:solidFill>
              <a:schemeClr val="accent1"/>
            </a:solidFill>
          </a:ln>
        </p:spPr>
        <p:txBody>
          <a:bodyPr lIns="45719" rIns="45719"/>
          <a:lstStyle/>
          <a:p>
            <a:pPr defTabSz="914400">
              <a:defRPr sz="1800"/>
            </a:pPr>
          </a:p>
        </p:txBody>
      </p:sp>
      <p:sp>
        <p:nvSpPr>
          <p:cNvPr id="242" name="Shape 242"/>
          <p:cNvSpPr/>
          <p:nvPr/>
        </p:nvSpPr>
        <p:spPr>
          <a:xfrm>
            <a:off x="2882900" y="6153150"/>
            <a:ext cx="1517264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1800"/>
            </a:lvl1pPr>
          </a:lstStyle>
          <a:p>
            <a:pPr/>
            <a:r>
              <a:t>Distance Sensor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title" idx="4294967295"/>
          </p:nvPr>
        </p:nvSpPr>
        <p:spPr>
          <a:xfrm>
            <a:off x="914400" y="212725"/>
            <a:ext cx="10363200" cy="87153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355071"/>
                </a:solidFill>
              </a:defRPr>
            </a:lvl1pPr>
          </a:lstStyle>
          <a:p>
            <a:pPr/>
            <a:r>
              <a:t>Main Architecture</a:t>
            </a:r>
          </a:p>
        </p:txBody>
      </p:sp>
      <p:pic>
        <p:nvPicPr>
          <p:cNvPr id="245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7437" y="2157412"/>
            <a:ext cx="1579563" cy="135890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2608262" y="2730182"/>
            <a:ext cx="930276" cy="1"/>
          </a:xfrm>
          <a:prstGeom prst="line">
            <a:avLst/>
          </a:prstGeom>
          <a:ln w="38100">
            <a:solidFill>
              <a:srgbClr val="2381BE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47" name="Shape 247"/>
          <p:cNvSpPr/>
          <p:nvPr/>
        </p:nvSpPr>
        <p:spPr>
          <a:xfrm>
            <a:off x="3952875" y="1525587"/>
            <a:ext cx="1045404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2800"/>
            </a:lvl1pPr>
          </a:lstStyle>
          <a:p>
            <a:pPr/>
            <a:r>
              <a:t>Photon</a:t>
            </a:r>
          </a:p>
        </p:txBody>
      </p:sp>
      <p:pic>
        <p:nvPicPr>
          <p:cNvPr id="248" name="Laptop.jpg" descr="C:\Users\HL\Downloads\Laptop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425" y="2157412"/>
            <a:ext cx="1976438" cy="1358901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812800" y="1525587"/>
            <a:ext cx="1439863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2800"/>
            </a:lvl1pPr>
          </a:lstStyle>
          <a:p>
            <a:pPr/>
            <a:r>
              <a:t>Particle</a:t>
            </a:r>
          </a:p>
        </p:txBody>
      </p:sp>
      <p:sp>
        <p:nvSpPr>
          <p:cNvPr id="250" name="Shape 250"/>
          <p:cNvSpPr/>
          <p:nvPr/>
        </p:nvSpPr>
        <p:spPr>
          <a:xfrm>
            <a:off x="5913437" y="2976562"/>
            <a:ext cx="1158876" cy="539751"/>
          </a:xfrm>
          <a:prstGeom prst="line">
            <a:avLst/>
          </a:prstGeom>
          <a:ln w="38100">
            <a:solidFill>
              <a:srgbClr val="2381BE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51" name="Shape 251"/>
          <p:cNvSpPr/>
          <p:nvPr/>
        </p:nvSpPr>
        <p:spPr>
          <a:xfrm flipV="1">
            <a:off x="5913437" y="2157412"/>
            <a:ext cx="1158876" cy="549276"/>
          </a:xfrm>
          <a:prstGeom prst="line">
            <a:avLst/>
          </a:prstGeom>
          <a:ln w="38100">
            <a:solidFill>
              <a:srgbClr val="2381BE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52" name="Shape 252"/>
          <p:cNvSpPr/>
          <p:nvPr/>
        </p:nvSpPr>
        <p:spPr>
          <a:xfrm>
            <a:off x="7224712" y="3309937"/>
            <a:ext cx="1809736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2800"/>
            </a:lvl1pPr>
          </a:lstStyle>
          <a:p>
            <a:pPr/>
            <a:r>
              <a:t>ESC (speed)</a:t>
            </a:r>
          </a:p>
        </p:txBody>
      </p:sp>
      <p:sp>
        <p:nvSpPr>
          <p:cNvPr id="253" name="Shape 253"/>
          <p:cNvSpPr/>
          <p:nvPr/>
        </p:nvSpPr>
        <p:spPr>
          <a:xfrm>
            <a:off x="7072312" y="1855787"/>
            <a:ext cx="2673386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2800"/>
            </a:lvl1pPr>
          </a:lstStyle>
          <a:p>
            <a:pPr/>
            <a:r>
              <a:t>Wheels (direction)</a:t>
            </a:r>
          </a:p>
        </p:txBody>
      </p:sp>
      <p:sp>
        <p:nvSpPr>
          <p:cNvPr id="254" name="Shape 254"/>
          <p:cNvSpPr/>
          <p:nvPr/>
        </p:nvSpPr>
        <p:spPr>
          <a:xfrm>
            <a:off x="5899150" y="1416050"/>
            <a:ext cx="1234316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2800"/>
            </a:lvl1pPr>
          </a:lstStyle>
          <a:p>
            <a:pPr/>
            <a:r>
              <a:t>Controls</a:t>
            </a:r>
          </a:p>
        </p:txBody>
      </p:sp>
      <p:sp>
        <p:nvSpPr>
          <p:cNvPr id="255" name="Shape 255"/>
          <p:cNvSpPr/>
          <p:nvPr/>
        </p:nvSpPr>
        <p:spPr>
          <a:xfrm>
            <a:off x="3148012" y="4960937"/>
            <a:ext cx="3563080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sz="2800"/>
            </a:lvl1pPr>
          </a:lstStyle>
          <a:p>
            <a:pPr/>
            <a:r>
              <a:t>Distance/speed Sensors </a:t>
            </a:r>
          </a:p>
        </p:txBody>
      </p:sp>
      <p:sp>
        <p:nvSpPr>
          <p:cNvPr id="256" name="Shape 256"/>
          <p:cNvSpPr/>
          <p:nvPr/>
        </p:nvSpPr>
        <p:spPr>
          <a:xfrm flipV="1">
            <a:off x="4470400" y="3832225"/>
            <a:ext cx="0" cy="1060450"/>
          </a:xfrm>
          <a:prstGeom prst="line">
            <a:avLst/>
          </a:prstGeom>
          <a:ln w="38100">
            <a:solidFill>
              <a:srgbClr val="2381BE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57" name="Shape 257"/>
          <p:cNvSpPr/>
          <p:nvPr/>
        </p:nvSpPr>
        <p:spPr>
          <a:xfrm flipH="1">
            <a:off x="2608262" y="3157537"/>
            <a:ext cx="930276" cy="1"/>
          </a:xfrm>
          <a:prstGeom prst="line">
            <a:avLst/>
          </a:prstGeom>
          <a:ln w="38100">
            <a:solidFill>
              <a:srgbClr val="2381BE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 idx="4294967295"/>
          </p:nvPr>
        </p:nvSpPr>
        <p:spPr>
          <a:xfrm>
            <a:off x="914400" y="212725"/>
            <a:ext cx="10363200" cy="87153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355071"/>
                </a:solidFill>
              </a:defRPr>
            </a:lvl1pPr>
          </a:lstStyle>
          <a:p>
            <a:pPr/>
            <a:r>
              <a:t>Data structure</a:t>
            </a:r>
          </a:p>
        </p:txBody>
      </p:sp>
      <p:sp>
        <p:nvSpPr>
          <p:cNvPr id="260" name="Shape 260"/>
          <p:cNvSpPr/>
          <p:nvPr/>
        </p:nvSpPr>
        <p:spPr>
          <a:xfrm>
            <a:off x="1168399" y="2151062"/>
            <a:ext cx="10888664" cy="205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2800"/>
            </a:pPr>
            <a:r>
              <a:t>if: Dist (Sonic) &lt; 100: speed down: esc.write(90) </a:t>
            </a:r>
          </a:p>
          <a:p>
            <a:pPr defTabSz="914400">
              <a:defRPr sz="2800"/>
            </a:pPr>
          </a:p>
          <a:p>
            <a:pPr defTabSz="914400">
              <a:defRPr sz="2800"/>
            </a:pPr>
            <a:r>
              <a:t>if: Dist (Sharp1) &lt;70: PID Sharp1 to 50: wheels.write(90 + pid output)</a:t>
            </a:r>
          </a:p>
          <a:p>
            <a:pPr defTabSz="914400">
              <a:defRPr sz="2800"/>
            </a:pPr>
          </a:p>
          <a:p>
            <a:pPr defTabSz="914400">
              <a:defRPr sz="2800"/>
            </a:pPr>
            <a:r>
              <a:t>(elif: Dist (Sharp2) &lt; 70: PID Sjarp2 to 50: wheels.write(90 - pid output))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 idx="4294967295"/>
          </p:nvPr>
        </p:nvSpPr>
        <p:spPr>
          <a:xfrm>
            <a:off x="914400" y="212725"/>
            <a:ext cx="10363200" cy="87153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355071"/>
                </a:solidFill>
              </a:defRPr>
            </a:lvl1pPr>
          </a:lstStyle>
          <a:p>
            <a:pPr/>
            <a:r>
              <a:t>Design Details</a:t>
            </a:r>
          </a:p>
        </p:txBody>
      </p:sp>
      <p:sp>
        <p:nvSpPr>
          <p:cNvPr id="263" name="Shape 263"/>
          <p:cNvSpPr/>
          <p:nvPr/>
        </p:nvSpPr>
        <p:spPr>
          <a:xfrm>
            <a:off x="1066800" y="1473200"/>
            <a:ext cx="10058400" cy="2453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800"/>
            </a:pPr>
            <a:r>
              <a:t>PID:</a:t>
            </a:r>
          </a:p>
          <a:p>
            <a:pPr defTabSz="914400">
              <a:defRPr sz="2800"/>
            </a:pPr>
          </a:p>
          <a:p>
            <a:pPr defTabSz="914400">
              <a:defRPr sz="2800"/>
            </a:pPr>
            <a:r>
              <a:t>Setpoint (desired output), </a:t>
            </a:r>
          </a:p>
          <a:p>
            <a:pPr defTabSz="914400">
              <a:defRPr sz="2800"/>
            </a:pPr>
            <a:r>
              <a:t>Input (real data), </a:t>
            </a:r>
          </a:p>
          <a:p>
            <a:pPr defTabSz="914400">
              <a:defRPr sz="2800"/>
            </a:pPr>
            <a:r>
              <a:t>Output (applied data through PID)</a:t>
            </a:r>
          </a:p>
        </p:txBody>
      </p:sp>
      <p:pic>
        <p:nvPicPr>
          <p:cNvPr id="264" name="Screen Shot 2016-10-31 at 16.png" descr="Screen Shot 2016-10-31 at 16.01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5400" y="1722437"/>
            <a:ext cx="4902200" cy="363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title" idx="4294967295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What we have done</a:t>
            </a:r>
            <a:br/>
            <a:r>
              <a:t>sensor</a:t>
            </a:r>
          </a:p>
        </p:txBody>
      </p:sp>
      <p:sp>
        <p:nvSpPr>
          <p:cNvPr id="267" name="Shape 267"/>
          <p:cNvSpPr/>
          <p:nvPr/>
        </p:nvSpPr>
        <p:spPr>
          <a:xfrm>
            <a:off x="914400" y="2540000"/>
            <a:ext cx="9009063" cy="1932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800"/>
            </a:pPr>
            <a:r>
              <a:t>Lidar (distance sensors):</a:t>
            </a:r>
          </a:p>
          <a:p>
            <a:pPr defTabSz="914400">
              <a:defRPr sz="1800"/>
            </a:pPr>
          </a:p>
          <a:p>
            <a:pPr defTabSz="914400">
              <a:buSzPct val="100000"/>
              <a:buFont typeface="Arial"/>
              <a:buChar char="•"/>
              <a:defRPr sz="1800"/>
            </a:pPr>
            <a:r>
              <a:t>Two lidars: left and right</a:t>
            </a:r>
          </a:p>
          <a:p>
            <a:pPr defTabSz="914400">
              <a:buSzPct val="100000"/>
              <a:buFont typeface="Arial"/>
              <a:buChar char="•"/>
              <a:defRPr sz="1800"/>
            </a:pPr>
            <a:r>
              <a:t>When Lidar1 distance &lt; 70 (situation that  lidar1 side has a gap on the wall -&gt; PID Lidar2</a:t>
            </a:r>
          </a:p>
          <a:p>
            <a:pPr defTabSz="914400">
              <a:buSzPct val="100000"/>
              <a:buFont typeface="Arial"/>
              <a:buChar char="•"/>
              <a:defRPr sz="1800"/>
            </a:pPr>
            <a:r>
              <a:t> When Lidar2 distance &lt; 70 (situation that lida2 side has a gap on the wall -&gt;PID Lidar1</a:t>
            </a:r>
          </a:p>
          <a:p>
            <a:pPr defTabSz="914400">
              <a:buSzPct val="100000"/>
              <a:buFont typeface="Arial"/>
              <a:buChar char="•"/>
              <a:defRPr sz="1800"/>
            </a:pPr>
            <a:r>
              <a:t>Control the direction of auto car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FA3EE"/>
      </a:accent1>
      <a:accent2>
        <a:srgbClr val="4BCAA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rople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Dropl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FA3EE"/>
      </a:accent1>
      <a:accent2>
        <a:srgbClr val="4BCAA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rople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Dropl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